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247C02E3-C8A3-41E0-BB3A-749DC190C658}">
  <a:tblStyle styleName="Table_0" styleId="{247C02E3-C8A3-41E0-BB3A-749DC190C658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1" styleId="{A8103AE9-629B-490D-B08B-69A13B249E6D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8.xml" Type="http://schemas.openxmlformats.org/officeDocument/2006/relationships/slide" Id="rId14"/><Relationship Target="presProps.xml" Type="http://schemas.openxmlformats.org/officeDocument/2006/relationships/presProps" Id="rId2"/><Relationship Target="slides/slide6.xml" Type="http://schemas.openxmlformats.org/officeDocument/2006/relationships/slide" Id="rId12"/><Relationship Target="theme/theme4.xml" Type="http://schemas.openxmlformats.org/officeDocument/2006/relationships/theme" Id="rId1"/><Relationship Target="slides/slide7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4.xml" Type="http://schemas.openxmlformats.org/officeDocument/2006/relationships/slide" Id="rId10"/><Relationship Target="tableStyles.xml" Type="http://schemas.openxmlformats.org/officeDocument/2006/relationships/tableStyles" Id="rId3"/><Relationship Target="slides/slide5.xml" Type="http://schemas.openxmlformats.org/officeDocument/2006/relationships/slide" Id="rId11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4056001" x="381000"/>
            <a:ext cy="803275" cx="2835275"/>
          </a:xfrm>
          <a:custGeom>
            <a:pathLst>
              <a:path w="3572" extrusionOk="0" h="1012">
                <a:moveTo>
                  <a:pt y="303" x="1427"/>
                </a:moveTo>
                <a:lnTo>
                  <a:pt y="303" x="1427"/>
                </a:lnTo>
                <a:lnTo>
                  <a:pt y="0" x="1427"/>
                </a:lnTo>
                <a:lnTo>
                  <a:pt y="0" x="0"/>
                </a:lnTo>
                <a:lnTo>
                  <a:pt y="594" x="0"/>
                </a:lnTo>
                <a:lnTo>
                  <a:pt y="594" x="0"/>
                </a:lnTo>
                <a:lnTo>
                  <a:pt y="615" x="0"/>
                </a:lnTo>
                <a:lnTo>
                  <a:pt y="636" x="1"/>
                </a:lnTo>
                <a:lnTo>
                  <a:pt y="658" x="5"/>
                </a:lnTo>
                <a:lnTo>
                  <a:pt y="679" x="10"/>
                </a:lnTo>
                <a:lnTo>
                  <a:pt y="698" x="16"/>
                </a:lnTo>
                <a:lnTo>
                  <a:pt y="718" x="23"/>
                </a:lnTo>
                <a:lnTo>
                  <a:pt y="738" x="31"/>
                </a:lnTo>
                <a:lnTo>
                  <a:pt y="757" x="39"/>
                </a:lnTo>
                <a:lnTo>
                  <a:pt y="775" x="49"/>
                </a:lnTo>
                <a:lnTo>
                  <a:pt y="793" x="60"/>
                </a:lnTo>
                <a:lnTo>
                  <a:pt y="811" x="73"/>
                </a:lnTo>
                <a:lnTo>
                  <a:pt y="827" x="86"/>
                </a:lnTo>
                <a:lnTo>
                  <a:pt y="844" x="99"/>
                </a:lnTo>
                <a:lnTo>
                  <a:pt y="860" x="114"/>
                </a:lnTo>
                <a:lnTo>
                  <a:pt y="875" x="130"/>
                </a:lnTo>
                <a:lnTo>
                  <a:pt y="889" x="147"/>
                </a:lnTo>
                <a:lnTo>
                  <a:pt y="902" x="165"/>
                </a:lnTo>
                <a:lnTo>
                  <a:pt y="917" x="183"/>
                </a:lnTo>
                <a:lnTo>
                  <a:pt y="929" x="202"/>
                </a:lnTo>
                <a:lnTo>
                  <a:pt y="940" x="222"/>
                </a:lnTo>
                <a:lnTo>
                  <a:pt y="951" x="243"/>
                </a:lnTo>
                <a:lnTo>
                  <a:pt y="961" x="264"/>
                </a:lnTo>
                <a:lnTo>
                  <a:pt y="971" x="285"/>
                </a:lnTo>
                <a:lnTo>
                  <a:pt y="979" x="308"/>
                </a:lnTo>
                <a:lnTo>
                  <a:pt y="986" x="331"/>
                </a:lnTo>
                <a:lnTo>
                  <a:pt y="992" x="354"/>
                </a:lnTo>
                <a:lnTo>
                  <a:pt y="999" x="378"/>
                </a:lnTo>
                <a:lnTo>
                  <a:pt y="1004" x="403"/>
                </a:lnTo>
                <a:lnTo>
                  <a:pt y="1007" x="427"/>
                </a:lnTo>
                <a:lnTo>
                  <a:pt y="1010" x="454"/>
                </a:lnTo>
                <a:lnTo>
                  <a:pt y="1012" x="478"/>
                </a:lnTo>
                <a:lnTo>
                  <a:pt y="1012" x="504"/>
                </a:lnTo>
                <a:lnTo>
                  <a:pt y="1012" x="3572"/>
                </a:lnTo>
                <a:lnTo>
                  <a:pt y="760" x="3572"/>
                </a:lnTo>
                <a:lnTo>
                  <a:pt y="760" x="1882"/>
                </a:lnTo>
                <a:lnTo>
                  <a:pt y="760" x="1882"/>
                </a:lnTo>
                <a:lnTo>
                  <a:pt y="759" x="1859"/>
                </a:lnTo>
                <a:lnTo>
                  <a:pt y="757" x="1836"/>
                </a:lnTo>
                <a:lnTo>
                  <a:pt y="754" x="1814"/>
                </a:lnTo>
                <a:lnTo>
                  <a:pt y="751" x="1791"/>
                </a:lnTo>
                <a:lnTo>
                  <a:pt y="746" x="1768"/>
                </a:lnTo>
                <a:lnTo>
                  <a:pt y="739" x="1747"/>
                </a:lnTo>
                <a:lnTo>
                  <a:pt y="733" x="1725"/>
                </a:lnTo>
                <a:lnTo>
                  <a:pt y="724" x="1704"/>
                </a:lnTo>
                <a:lnTo>
                  <a:pt y="715" x="1685"/>
                </a:lnTo>
                <a:lnTo>
                  <a:pt y="705" x="1665"/>
                </a:lnTo>
                <a:lnTo>
                  <a:pt y="693" x="1645"/>
                </a:lnTo>
                <a:lnTo>
                  <a:pt y="682" x="1627"/>
                </a:lnTo>
                <a:lnTo>
                  <a:pt y="669" x="1609"/>
                </a:lnTo>
                <a:lnTo>
                  <a:pt y="656" x="1592"/>
                </a:lnTo>
                <a:lnTo>
                  <a:pt y="641" x="1575"/>
                </a:lnTo>
                <a:lnTo>
                  <a:pt y="627" x="1560"/>
                </a:lnTo>
                <a:lnTo>
                  <a:pt y="610" x="1544"/>
                </a:lnTo>
                <a:lnTo>
                  <a:pt y="594" x="1529"/>
                </a:lnTo>
                <a:lnTo>
                  <a:pt y="576" x="1516"/>
                </a:lnTo>
                <a:lnTo>
                  <a:pt y="558" x="1503"/>
                </a:lnTo>
                <a:lnTo>
                  <a:pt y="540" x="1492"/>
                </a:lnTo>
                <a:lnTo>
                  <a:pt y="520" x="1480"/>
                </a:lnTo>
                <a:lnTo>
                  <a:pt y="501" x="1471"/>
                </a:lnTo>
                <a:lnTo>
                  <a:pt y="481" x="1463"/>
                </a:lnTo>
                <a:lnTo>
                  <a:pt y="460" x="1454"/>
                </a:lnTo>
                <a:lnTo>
                  <a:pt y="439" x="1446"/>
                </a:lnTo>
                <a:lnTo>
                  <a:pt y="418" x="1440"/>
                </a:lnTo>
                <a:lnTo>
                  <a:pt y="395" x="1435"/>
                </a:lnTo>
                <a:lnTo>
                  <a:pt y="372" x="1432"/>
                </a:lnTo>
                <a:lnTo>
                  <a:pt y="349" x="1428"/>
                </a:lnTo>
                <a:lnTo>
                  <a:pt y="326" x="1427"/>
                </a:lnTo>
                <a:lnTo>
                  <a:pt y="303" x="1427"/>
                </a:lnTo>
                <a:lnTo>
                  <a:pt y="303" x="142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4659251" x="6781800"/>
            <a:ext cy="736601" cx="1903412"/>
          </a:xfrm>
          <a:custGeom>
            <a:pathLst>
              <a:path w="2398" extrusionOk="0" h="927">
                <a:moveTo>
                  <a:pt y="708" x="971"/>
                </a:moveTo>
                <a:lnTo>
                  <a:pt y="708" x="971"/>
                </a:lnTo>
                <a:lnTo>
                  <a:pt y="927" x="971"/>
                </a:lnTo>
                <a:lnTo>
                  <a:pt y="927" x="2398"/>
                </a:lnTo>
                <a:lnTo>
                  <a:pt y="418" x="2398"/>
                </a:lnTo>
                <a:lnTo>
                  <a:pt y="418" x="2398"/>
                </a:lnTo>
                <a:lnTo>
                  <a:pt y="395" x="2398"/>
                </a:lnTo>
                <a:lnTo>
                  <a:pt y="374" x="2395"/>
                </a:lnTo>
                <a:lnTo>
                  <a:pt y="354" x="2392"/>
                </a:lnTo>
                <a:lnTo>
                  <a:pt y="333" x="2389"/>
                </a:lnTo>
                <a:lnTo>
                  <a:pt y="313" x="2382"/>
                </a:lnTo>
                <a:lnTo>
                  <a:pt y="294" x="2375"/>
                </a:lnTo>
                <a:lnTo>
                  <a:pt y="274" x="2367"/>
                </a:lnTo>
                <a:lnTo>
                  <a:pt y="254" x="2359"/>
                </a:lnTo>
                <a:lnTo>
                  <a:pt y="236" x="2348"/>
                </a:lnTo>
                <a:lnTo>
                  <a:pt y="219" x="2338"/>
                </a:lnTo>
                <a:lnTo>
                  <a:pt y="201" x="2325"/>
                </a:lnTo>
                <a:lnTo>
                  <a:pt y="184" x="2312"/>
                </a:lnTo>
                <a:lnTo>
                  <a:pt y="168" x="2299"/>
                </a:lnTo>
                <a:lnTo>
                  <a:pt y="152" x="2282"/>
                </a:lnTo>
                <a:lnTo>
                  <a:pt y="137" x="2268"/>
                </a:lnTo>
                <a:lnTo>
                  <a:pt y="122" x="2250"/>
                </a:lnTo>
                <a:lnTo>
                  <a:pt y="108" x="2233"/>
                </a:lnTo>
                <a:lnTo>
                  <a:pt y="94" x="2214"/>
                </a:lnTo>
                <a:lnTo>
                  <a:pt y="83" x="2196"/>
                </a:lnTo>
                <a:lnTo>
                  <a:pt y="70" x="2176"/>
                </a:lnTo>
                <a:lnTo>
                  <a:pt y="60" x="2155"/>
                </a:lnTo>
                <a:lnTo>
                  <a:pt y="50" x="2134"/>
                </a:lnTo>
                <a:lnTo>
                  <a:pt y="41" x="2113"/>
                </a:lnTo>
                <a:lnTo>
                  <a:pt y="32" x="2090"/>
                </a:lnTo>
                <a:lnTo>
                  <a:pt y="24" x="2067"/>
                </a:lnTo>
                <a:lnTo>
                  <a:pt y="18" x="2044"/>
                </a:lnTo>
                <a:lnTo>
                  <a:pt y="13" x="2020"/>
                </a:lnTo>
                <a:lnTo>
                  <a:pt y="8" x="1995"/>
                </a:lnTo>
                <a:lnTo>
                  <a:pt y="5" x="1971"/>
                </a:lnTo>
                <a:lnTo>
                  <a:pt y="1" x="1944"/>
                </a:lnTo>
                <a:lnTo>
                  <a:pt y="0" x="1920"/>
                </a:lnTo>
                <a:lnTo>
                  <a:pt y="0" x="1894"/>
                </a:lnTo>
                <a:lnTo>
                  <a:pt y="0" x="0"/>
                </a:lnTo>
                <a:lnTo>
                  <a:pt y="251" x="0"/>
                </a:lnTo>
                <a:lnTo>
                  <a:pt y="251" x="514"/>
                </a:lnTo>
                <a:lnTo>
                  <a:pt y="251" x="514"/>
                </a:lnTo>
                <a:lnTo>
                  <a:pt y="251" x="539"/>
                </a:lnTo>
                <a:lnTo>
                  <a:pt y="254" x="562"/>
                </a:lnTo>
                <a:lnTo>
                  <a:pt y="256" x="585"/>
                </a:lnTo>
                <a:lnTo>
                  <a:pt y="261" x="607"/>
                </a:lnTo>
                <a:lnTo>
                  <a:pt y="266" x="629"/>
                </a:lnTo>
                <a:lnTo>
                  <a:pt y="272" x="651"/>
                </a:lnTo>
                <a:lnTo>
                  <a:pt y="279" x="673"/>
                </a:lnTo>
                <a:lnTo>
                  <a:pt y="287" x="692"/>
                </a:lnTo>
                <a:lnTo>
                  <a:pt y="297" x="713"/>
                </a:lnTo>
                <a:lnTo>
                  <a:pt y="307" x="733"/>
                </a:lnTo>
                <a:lnTo>
                  <a:pt y="318" x="753"/>
                </a:lnTo>
                <a:lnTo>
                  <a:pt y="330" x="771"/>
                </a:lnTo>
                <a:lnTo>
                  <a:pt y="343" x="789"/>
                </a:lnTo>
                <a:lnTo>
                  <a:pt y="356" x="805"/>
                </a:lnTo>
                <a:lnTo>
                  <a:pt y="370" x="823"/>
                </a:lnTo>
                <a:lnTo>
                  <a:pt y="385" x="838"/>
                </a:lnTo>
                <a:lnTo>
                  <a:pt y="401" x="854"/>
                </a:lnTo>
                <a:lnTo>
                  <a:pt y="418" x="867"/>
                </a:lnTo>
                <a:lnTo>
                  <a:pt y="434" x="882"/>
                </a:lnTo>
                <a:lnTo>
                  <a:pt y="452" x="893"/>
                </a:lnTo>
                <a:lnTo>
                  <a:pt y="472" x="906"/>
                </a:lnTo>
                <a:lnTo>
                  <a:pt y="491" x="918"/>
                </a:lnTo>
                <a:lnTo>
                  <a:pt y="511" x="927"/>
                </a:lnTo>
                <a:lnTo>
                  <a:pt y="530" x="936"/>
                </a:lnTo>
                <a:lnTo>
                  <a:pt y="552" x="944"/>
                </a:lnTo>
                <a:lnTo>
                  <a:pt y="573" x="952"/>
                </a:lnTo>
                <a:lnTo>
                  <a:pt y="594" x="957"/>
                </a:lnTo>
                <a:lnTo>
                  <a:pt y="617" x="963"/>
                </a:lnTo>
                <a:lnTo>
                  <a:pt y="638" x="967"/>
                </a:lnTo>
                <a:lnTo>
                  <a:pt y="661" x="970"/>
                </a:lnTo>
                <a:lnTo>
                  <a:pt y="685" x="971"/>
                </a:lnTo>
                <a:lnTo>
                  <a:pt y="708" x="971"/>
                </a:lnTo>
                <a:lnTo>
                  <a:pt y="708" x="9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>
            <a:off y="0" x="381000"/>
            <a:ext cy="3962399" cx="11366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4659251" x="3268663"/>
            <a:ext cy="200099" cx="17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2" name="Shape 12"/>
          <p:cNvSpPr/>
          <p:nvPr/>
        </p:nvSpPr>
        <p:spPr>
          <a:xfrm>
            <a:off y="4659251" x="5021262"/>
            <a:ext cy="200099" cx="16841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3" name="Shape 13"/>
          <p:cNvSpPr/>
          <p:nvPr/>
        </p:nvSpPr>
        <p:spPr>
          <a:xfrm>
            <a:off y="5449826" x="7546975"/>
            <a:ext cy="1409700" cx="1139824"/>
          </a:xfrm>
          <a:custGeom>
            <a:pathLst>
              <a:path w="1437" extrusionOk="0" h="1776">
                <a:moveTo>
                  <a:pt y="1776" x="1435"/>
                </a:moveTo>
                <a:lnTo>
                  <a:pt y="1776" x="0"/>
                </a:lnTo>
                <a:lnTo>
                  <a:pt y="0" x="2"/>
                </a:lnTo>
                <a:lnTo>
                  <a:pt y="0" x="1437"/>
                </a:lnTo>
                <a:lnTo>
                  <a:pt y="1776" x="14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y="2916233" x="2220060"/>
            <a:ext cy="1650599" cx="471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y="4974907" x="2220060"/>
            <a:ext cy="884999" cx="471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8" name="Shape 18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9" name="Shape 19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0" name="Shape 20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 indent="-342900" marL="800100">
              <a:defRPr>
                <a:solidFill>
                  <a:schemeClr val="lt2"/>
                </a:solidFill>
              </a:defRPr>
            </a:lvl2pPr>
            <a:lvl3pPr rtl="0" indent="-342900" marL="1257300">
              <a:defRPr>
                <a:solidFill>
                  <a:schemeClr val="lt2"/>
                </a:solidFill>
              </a:defRPr>
            </a:lvl3pPr>
            <a:lvl4pPr rtl="0" indent="-285750" marL="1657350">
              <a:defRPr>
                <a:solidFill>
                  <a:schemeClr val="lt2"/>
                </a:solidFill>
              </a:defRPr>
            </a:lvl4pPr>
            <a:lvl5pPr rtl="0" indent="-285750" marL="2114550">
              <a:defRPr sz="1800">
                <a:solidFill>
                  <a:schemeClr val="lt2"/>
                </a:solidFill>
              </a:defRPr>
            </a:lvl5pPr>
            <a:lvl6pPr rtl="0" indent="-285750" marL="2571750">
              <a:defRPr sz="1800">
                <a:solidFill>
                  <a:schemeClr val="lt2"/>
                </a:solidFill>
              </a:defRPr>
            </a:lvl6pPr>
            <a:lvl7pPr rtl="0" indent="-285750" marL="3028950">
              <a:defRPr sz="1800">
                <a:solidFill>
                  <a:schemeClr val="lt2"/>
                </a:solidFill>
              </a:defRPr>
            </a:lvl7pPr>
            <a:lvl8pPr rtl="0" indent="-285750" marL="3486150">
              <a:defRPr sz="1800">
                <a:solidFill>
                  <a:schemeClr val="lt2"/>
                </a:solidFill>
              </a:defRPr>
            </a:lvl8pPr>
            <a:lvl9pPr rtl="0" indent="-285750" marL="394335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6" name="Shape 26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7" name="Shape 27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9" name="Shape 29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579562" x="854948"/>
            <a:ext cy="4988100" cx="3859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y="1579562" x="4827083"/>
            <a:ext cy="4988100" cx="3859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-457200" marL="457200">
              <a:defRPr>
                <a:solidFill>
                  <a:schemeClr val="lt2"/>
                </a:solidFill>
              </a:defRPr>
            </a:lvl1pPr>
            <a:lvl2pPr rtl="0">
              <a:defRPr>
                <a:solidFill>
                  <a:schemeClr val="lt2"/>
                </a:solidFill>
              </a:defRPr>
            </a:lvl2pPr>
            <a:lvl3pPr rtl="0">
              <a:defRPr>
                <a:solidFill>
                  <a:schemeClr val="lt2"/>
                </a:solidFill>
              </a:defRPr>
            </a:lvl3pPr>
            <a:lvl4pPr rtl="0">
              <a:defRPr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>
                <a:solidFill>
                  <a:schemeClr val="lt2"/>
                </a:solidFill>
              </a:defRPr>
            </a:lvl6pPr>
            <a:lvl7pPr rtl="0">
              <a:defRPr sz="1800">
                <a:solidFill>
                  <a:schemeClr val="lt2"/>
                </a:solidFill>
              </a:defRPr>
            </a:lvl7pPr>
            <a:lvl8pPr rtl="0">
              <a:defRPr sz="1800">
                <a:solidFill>
                  <a:schemeClr val="lt2"/>
                </a:solidFill>
              </a:defRPr>
            </a:lvl8pPr>
            <a:lvl9pPr rtl="0"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/>
        </p:nvSpPr>
        <p:spPr>
          <a:xfrm>
            <a:off y="1371600" x="152401"/>
            <a:ext cy="3182937" cx="2208212"/>
          </a:xfrm>
          <a:custGeom>
            <a:pathLst>
              <a:path w="2782" extrusionOk="0" h="4010">
                <a:moveTo>
                  <a:pt y="719" x="635"/>
                </a:moveTo>
                <a:lnTo>
                  <a:pt y="719" x="635"/>
                </a:lnTo>
                <a:lnTo>
                  <a:pt y="4010" x="635"/>
                </a:lnTo>
                <a:lnTo>
                  <a:pt y="4010" x="0"/>
                </a:lnTo>
                <a:lnTo>
                  <a:pt y="418" x="0"/>
                </a:lnTo>
                <a:lnTo>
                  <a:pt y="418" x="0"/>
                </a:lnTo>
                <a:lnTo>
                  <a:pt y="397" x="0"/>
                </a:lnTo>
                <a:lnTo>
                  <a:pt y="376" x="2"/>
                </a:lnTo>
                <a:lnTo>
                  <a:pt y="355" x="5"/>
                </a:lnTo>
                <a:lnTo>
                  <a:pt y="333" x="10"/>
                </a:lnTo>
                <a:lnTo>
                  <a:pt y="314" x="15"/>
                </a:lnTo>
                <a:lnTo>
                  <a:pt y="294" x="21"/>
                </a:lnTo>
                <a:lnTo>
                  <a:pt y="275" x="29"/>
                </a:lnTo>
                <a:lnTo>
                  <a:pt y="255" x="39"/>
                </a:lnTo>
                <a:lnTo>
                  <a:pt y="237" x="49"/>
                </a:lnTo>
                <a:lnTo>
                  <a:pt y="219" x="60"/>
                </a:lnTo>
                <a:lnTo>
                  <a:pt y="201" x="72"/>
                </a:lnTo>
                <a:lnTo>
                  <a:pt y="185" x="85"/>
                </a:lnTo>
                <a:lnTo>
                  <a:pt y="169" x="100"/>
                </a:lnTo>
                <a:lnTo>
                  <a:pt y="152" x="114"/>
                </a:lnTo>
                <a:lnTo>
                  <a:pt y="137" x="131"/>
                </a:lnTo>
                <a:lnTo>
                  <a:pt y="123" x="147"/>
                </a:lnTo>
                <a:lnTo>
                  <a:pt y="110" x="165"/>
                </a:lnTo>
                <a:lnTo>
                  <a:pt y="97" x="183"/>
                </a:lnTo>
                <a:lnTo>
                  <a:pt y="84" x="202"/>
                </a:lnTo>
                <a:lnTo>
                  <a:pt y="72" x="222"/>
                </a:lnTo>
                <a:lnTo>
                  <a:pt y="61" x="242"/>
                </a:lnTo>
                <a:lnTo>
                  <a:pt y="51" x="263"/>
                </a:lnTo>
                <a:lnTo>
                  <a:pt y="41" x="286"/>
                </a:lnTo>
                <a:lnTo>
                  <a:pt y="33" x="307"/>
                </a:lnTo>
                <a:lnTo>
                  <a:pt y="26" x="330"/>
                </a:lnTo>
                <a:lnTo>
                  <a:pt y="20" x="354"/>
                </a:lnTo>
                <a:lnTo>
                  <a:pt y="13" x="379"/>
                </a:lnTo>
                <a:lnTo>
                  <a:pt y="9" x="403"/>
                </a:lnTo>
                <a:lnTo>
                  <a:pt y="5" x="428"/>
                </a:lnTo>
                <a:lnTo>
                  <a:pt y="4" x="452"/>
                </a:lnTo>
                <a:lnTo>
                  <a:pt y="2" x="478"/>
                </a:lnTo>
                <a:lnTo>
                  <a:pt y="0" x="504"/>
                </a:lnTo>
                <a:lnTo>
                  <a:pt y="0" x="2782"/>
                </a:lnTo>
                <a:lnTo>
                  <a:pt y="263" x="2782"/>
                </a:lnTo>
                <a:lnTo>
                  <a:pt y="263" x="1092"/>
                </a:lnTo>
                <a:lnTo>
                  <a:pt y="263" x="1092"/>
                </a:lnTo>
                <a:lnTo>
                  <a:pt y="263" x="1069"/>
                </a:lnTo>
                <a:lnTo>
                  <a:pt y="265" x="1045"/>
                </a:lnTo>
                <a:lnTo>
                  <a:pt y="268" x="1022"/>
                </a:lnTo>
                <a:lnTo>
                  <a:pt y="271" x="1001"/>
                </a:lnTo>
                <a:lnTo>
                  <a:pt y="276" x="978"/>
                </a:lnTo>
                <a:lnTo>
                  <a:pt y="283" x="957"/>
                </a:lnTo>
                <a:lnTo>
                  <a:pt y="291" x="935"/>
                </a:lnTo>
                <a:lnTo>
                  <a:pt y="299" x="914"/>
                </a:lnTo>
                <a:lnTo>
                  <a:pt y="307" x="895"/>
                </a:lnTo>
                <a:lnTo>
                  <a:pt y="317" x="875"/>
                </a:lnTo>
                <a:lnTo>
                  <a:pt y="329" x="855"/>
                </a:lnTo>
                <a:lnTo>
                  <a:pt y="340" x="838"/>
                </a:lnTo>
                <a:lnTo>
                  <a:pt y="353" x="820"/>
                </a:lnTo>
                <a:lnTo>
                  <a:pt y="368" x="802"/>
                </a:lnTo>
                <a:lnTo>
                  <a:pt y="381" x="785"/>
                </a:lnTo>
                <a:lnTo>
                  <a:pt y="397" x="769"/>
                </a:lnTo>
                <a:lnTo>
                  <a:pt y="412" x="754"/>
                </a:lnTo>
                <a:lnTo>
                  <a:pt y="428" x="740"/>
                </a:lnTo>
                <a:lnTo>
                  <a:pt y="446" x="727"/>
                </a:lnTo>
                <a:lnTo>
                  <a:pt y="464" x="713"/>
                </a:lnTo>
                <a:lnTo>
                  <a:pt y="482" x="702"/>
                </a:lnTo>
                <a:lnTo>
                  <a:pt y="502" x="691"/>
                </a:lnTo>
                <a:lnTo>
                  <a:pt y="521" x="681"/>
                </a:lnTo>
                <a:lnTo>
                  <a:pt y="542" x="671"/>
                </a:lnTo>
                <a:lnTo>
                  <a:pt y="562" x="663"/>
                </a:lnTo>
                <a:lnTo>
                  <a:pt y="583" x="656"/>
                </a:lnTo>
                <a:lnTo>
                  <a:pt y="606" x="650"/>
                </a:lnTo>
                <a:lnTo>
                  <a:pt y="627" x="645"/>
                </a:lnTo>
                <a:lnTo>
                  <a:pt y="650" x="640"/>
                </a:lnTo>
                <a:lnTo>
                  <a:pt y="673" x="638"/>
                </a:lnTo>
                <a:lnTo>
                  <a:pt y="696" x="637"/>
                </a:lnTo>
                <a:lnTo>
                  <a:pt y="719" x="635"/>
                </a:lnTo>
                <a:lnTo>
                  <a:pt y="719" x="63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5" name="Shape 35"/>
          <p:cNvSpPr/>
          <p:nvPr/>
        </p:nvSpPr>
        <p:spPr>
          <a:xfrm>
            <a:off y="4641850" x="152401"/>
            <a:ext cy="2216099" cx="4985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6" name="Shape 36"/>
          <p:cNvSpPr/>
          <p:nvPr/>
        </p:nvSpPr>
        <p:spPr>
          <a:xfrm>
            <a:off y="137160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7" name="Shape 37"/>
          <p:cNvSpPr/>
          <p:nvPr/>
        </p:nvSpPr>
        <p:spPr>
          <a:xfrm>
            <a:off y="137160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8" name="Shape 38"/>
          <p:cNvSpPr/>
          <p:nvPr/>
        </p:nvSpPr>
        <p:spPr>
          <a:xfrm>
            <a:off y="137160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 rot="10800000" flipH="1">
            <a:off y="5333978" x="228600"/>
            <a:ext cy="1527698" cx="2208225"/>
          </a:xfrm>
          <a:custGeom>
            <a:pathLst>
              <a:path w="10000" extrusionOk="0" h="18832">
                <a:moveTo>
                  <a:pt y="11895" x="2283"/>
                </a:moveTo>
                <a:lnTo>
                  <a:pt y="11895" x="2283"/>
                </a:lnTo>
                <a:cubicBezTo>
                  <a:pt y="7997" x="2258"/>
                  <a:pt y="3898" x="2271"/>
                  <a:pt y="0" x="2246"/>
                </a:cubicBezTo>
                <a:lnTo>
                  <a:pt y="98" x="37"/>
                </a:lnTo>
                <a:cubicBezTo>
                  <a:pt y="4986" x="25"/>
                  <a:pt y="9874" x="12"/>
                  <a:pt y="14762" x="0"/>
                </a:cubicBezTo>
                <a:lnTo>
                  <a:pt y="14762" x="0"/>
                </a:lnTo>
                <a:lnTo>
                  <a:pt y="14967" x="0"/>
                </a:lnTo>
                <a:cubicBezTo>
                  <a:pt y="15036" x="2"/>
                  <a:pt y="15104" x="5"/>
                  <a:pt y="15173" x="7"/>
                </a:cubicBezTo>
                <a:cubicBezTo>
                  <a:pt y="15241" x="11"/>
                  <a:pt y="15310" x="14"/>
                  <a:pt y="15378" x="18"/>
                </a:cubicBezTo>
                <a:cubicBezTo>
                  <a:pt y="15443" x="24"/>
                  <a:pt y="15509" x="30"/>
                  <a:pt y="15574" x="36"/>
                </a:cubicBezTo>
                <a:cubicBezTo>
                  <a:pt y="15642" x="42"/>
                  <a:pt y="15711" x="48"/>
                  <a:pt y="15779" x="54"/>
                </a:cubicBezTo>
                <a:cubicBezTo>
                  <a:pt y="15844" x="61"/>
                  <a:pt y="15910" x="68"/>
                  <a:pt y="15975" x="75"/>
                </a:cubicBezTo>
                <a:cubicBezTo>
                  <a:pt y="16037" x="85"/>
                  <a:pt y="16099" x="94"/>
                  <a:pt y="16161" x="104"/>
                </a:cubicBezTo>
                <a:cubicBezTo>
                  <a:pt y="16220" x="116"/>
                  <a:pt y="16278" x="128"/>
                  <a:pt y="16337" x="140"/>
                </a:cubicBezTo>
                <a:cubicBezTo>
                  <a:pt y="16402" x="152"/>
                  <a:pt y="16468" x="164"/>
                  <a:pt y="16533" x="176"/>
                </a:cubicBezTo>
                <a:cubicBezTo>
                  <a:pt y="16592" x="189"/>
                  <a:pt y="16650" x="203"/>
                  <a:pt y="16709" x="216"/>
                </a:cubicBezTo>
                <a:cubicBezTo>
                  <a:pt y="16761" x="230"/>
                  <a:pt y="16813" x="245"/>
                  <a:pt y="16865" x="259"/>
                </a:cubicBezTo>
                <a:cubicBezTo>
                  <a:pt y="16924" x="275"/>
                  <a:pt y="16982" x="290"/>
                  <a:pt y="17041" x="306"/>
                </a:cubicBezTo>
                <a:cubicBezTo>
                  <a:pt y="17097" x="324"/>
                  <a:pt y="17152" x="341"/>
                  <a:pt y="17208" x="359"/>
                </a:cubicBezTo>
                <a:cubicBezTo>
                  <a:pt y="17254" x="376"/>
                  <a:pt y="17299" x="393"/>
                  <a:pt y="17345" x="410"/>
                </a:cubicBezTo>
                <a:cubicBezTo>
                  <a:pt y="17400" x="430"/>
                  <a:pt y="17456" x="451"/>
                  <a:pt y="17511" x="471"/>
                </a:cubicBezTo>
                <a:cubicBezTo>
                  <a:pt y="17557" x="490"/>
                  <a:pt y="17602" x="509"/>
                  <a:pt y="17648" x="528"/>
                </a:cubicBezTo>
                <a:cubicBezTo>
                  <a:pt y="17690" x="550"/>
                  <a:pt y="17733" x="571"/>
                  <a:pt y="17775" x="593"/>
                </a:cubicBezTo>
                <a:cubicBezTo>
                  <a:pt y="17817" x="615"/>
                  <a:pt y="17860" x="636"/>
                  <a:pt y="17902" x="658"/>
                </a:cubicBezTo>
                <a:cubicBezTo>
                  <a:pt y="17945" x="681"/>
                  <a:pt y="17987" x="703"/>
                  <a:pt y="18030" x="726"/>
                </a:cubicBezTo>
                <a:lnTo>
                  <a:pt y="18147" x="798"/>
                </a:lnTo>
                <a:cubicBezTo>
                  <a:pt y="18180" x="822"/>
                  <a:pt y="18212" x="846"/>
                  <a:pt y="18245" x="870"/>
                </a:cubicBezTo>
                <a:lnTo>
                  <a:pt y="18353" x="945"/>
                </a:lnTo>
                <a:cubicBezTo>
                  <a:pt y="18379" x="973"/>
                  <a:pt y="18405" x="1000"/>
                  <a:pt y="18431" x="1028"/>
                </a:cubicBezTo>
                <a:cubicBezTo>
                  <a:pt y="18457" x="1053"/>
                  <a:pt y="18483" x="1079"/>
                  <a:pt y="18509" x="1104"/>
                </a:cubicBezTo>
                <a:lnTo>
                  <a:pt y="18597" x="1186"/>
                </a:lnTo>
                <a:lnTo>
                  <a:pt y="18656" x="1272"/>
                </a:lnTo>
                <a:cubicBezTo>
                  <a:pt y="18672" x="1302"/>
                  <a:pt y="18689" x="1332"/>
                  <a:pt y="18705" x="1362"/>
                </a:cubicBezTo>
                <a:cubicBezTo>
                  <a:pt y="18721" x="1391"/>
                  <a:pt y="18738" x="1420"/>
                  <a:pt y="18754" x="1449"/>
                </a:cubicBezTo>
                <a:cubicBezTo>
                  <a:pt y="18770" x="1479"/>
                  <a:pt y="18787" x="1508"/>
                  <a:pt y="18803" x="1538"/>
                </a:cubicBezTo>
                <a:lnTo>
                  <a:pt y="18812" x="1625"/>
                </a:lnTo>
                <a:cubicBezTo>
                  <a:pt y="18819" x="1656"/>
                  <a:pt y="18825" x="1687"/>
                  <a:pt y="18832" x="1718"/>
                </a:cubicBezTo>
                <a:lnTo>
                  <a:pt y="18832" x="1812"/>
                </a:lnTo>
                <a:lnTo>
                  <a:pt y="18832" x="10000"/>
                </a:lnTo>
                <a:lnTo>
                  <a:pt y="16278" x="10000"/>
                </a:lnTo>
                <a:lnTo>
                  <a:pt y="16278" x="3925"/>
                </a:lnTo>
                <a:lnTo>
                  <a:pt y="16278" x="3925"/>
                </a:lnTo>
                <a:lnTo>
                  <a:pt y="16278" x="3843"/>
                </a:lnTo>
                <a:cubicBezTo>
                  <a:pt y="16272" x="3814"/>
                  <a:pt y="16265" x="3785"/>
                  <a:pt y="16259" x="3756"/>
                </a:cubicBezTo>
                <a:lnTo>
                  <a:pt y="16229" x="3674"/>
                </a:lnTo>
                <a:cubicBezTo>
                  <a:pt y="16219" x="3649"/>
                  <a:pt y="16210" x="3623"/>
                  <a:pt y="16200" x="3598"/>
                </a:cubicBezTo>
                <a:cubicBezTo>
                  <a:pt y="16184" x="3570"/>
                  <a:pt y="16167" x="3543"/>
                  <a:pt y="16151" x="3515"/>
                </a:cubicBezTo>
                <a:lnTo>
                  <a:pt y="16082" x="3440"/>
                </a:lnTo>
                <a:lnTo>
                  <a:pt y="16024" x="3361"/>
                </a:lnTo>
                <a:cubicBezTo>
                  <a:pt y="15998" x="3336"/>
                  <a:pt y="15972" x="3310"/>
                  <a:pt y="15946" x="3285"/>
                </a:cubicBezTo>
                <a:lnTo>
                  <a:pt y="15857" x="3217"/>
                </a:lnTo>
                <a:cubicBezTo>
                  <a:pt y="15828" x="3193"/>
                  <a:pt y="15798" x="3169"/>
                  <a:pt y="15769" x="3145"/>
                </a:cubicBezTo>
                <a:lnTo>
                  <a:pt y="15652" x="3073"/>
                </a:lnTo>
                <a:cubicBezTo>
                  <a:pt y="15616" x="3053"/>
                  <a:pt y="15580" x="3032"/>
                  <a:pt y="15544" x="3012"/>
                </a:cubicBezTo>
                <a:cubicBezTo>
                  <a:pt y="15505" x="2991"/>
                  <a:pt y="15466" x="2969"/>
                  <a:pt y="15427" x="2948"/>
                </a:cubicBezTo>
                <a:cubicBezTo>
                  <a:pt y="15385" x="2926"/>
                  <a:pt y="15342" x="2905"/>
                  <a:pt y="15300" x="2883"/>
                </a:cubicBezTo>
                <a:cubicBezTo>
                  <a:pt y="15254" x="2863"/>
                  <a:pt y="15209" x="2842"/>
                  <a:pt y="15163" x="2822"/>
                </a:cubicBezTo>
                <a:cubicBezTo>
                  <a:pt y="15114" x="2803"/>
                  <a:pt y="15065" x="2783"/>
                  <a:pt y="15016" x="2764"/>
                </a:cubicBezTo>
                <a:lnTo>
                  <a:pt y="14869" x="2710"/>
                </a:lnTo>
                <a:cubicBezTo>
                  <a:pt y="14817" x="2693"/>
                  <a:pt y="14765" x="2677"/>
                  <a:pt y="14713" x="2660"/>
                </a:cubicBezTo>
                <a:cubicBezTo>
                  <a:pt y="14657" x="2644"/>
                  <a:pt y="14602" x="2629"/>
                  <a:pt y="14546" x="2613"/>
                </a:cubicBezTo>
                <a:cubicBezTo>
                  <a:pt y="14491" x="2596"/>
                  <a:pt y="14435" x="2580"/>
                  <a:pt y="14380" x="2563"/>
                </a:cubicBezTo>
                <a:cubicBezTo>
                  <a:pt y="14321" x="2550"/>
                  <a:pt y="14263" x="2536"/>
                  <a:pt y="14204" x="2523"/>
                </a:cubicBezTo>
                <a:cubicBezTo>
                  <a:pt y="14139" x="2510"/>
                  <a:pt y="14073" x="2497"/>
                  <a:pt y="14008" x="2484"/>
                </a:cubicBezTo>
                <a:cubicBezTo>
                  <a:pt y="13943" x="2472"/>
                  <a:pt y="13877" x="2460"/>
                  <a:pt y="13812" x="2448"/>
                </a:cubicBezTo>
                <a:cubicBezTo>
                  <a:pt y="13750" x="2436"/>
                  <a:pt y="13689" x="2424"/>
                  <a:pt y="13627" x="2412"/>
                </a:cubicBezTo>
                <a:cubicBezTo>
                  <a:pt y="13562" x="2402"/>
                  <a:pt y="13496" x="2393"/>
                  <a:pt y="13431" x="2383"/>
                </a:cubicBezTo>
                <a:cubicBezTo>
                  <a:pt y="13362" x="2375"/>
                  <a:pt y="13294" x="2366"/>
                  <a:pt y="13225" x="2358"/>
                </a:cubicBezTo>
                <a:cubicBezTo>
                  <a:pt y="13157" x="2351"/>
                  <a:pt y="13088" x="2343"/>
                  <a:pt y="13020" x="2336"/>
                </a:cubicBezTo>
                <a:lnTo>
                  <a:pt y="12795" x="2318"/>
                </a:lnTo>
                <a:cubicBezTo>
                  <a:pt y="12726" x="2312"/>
                  <a:pt y="12658" x="2307"/>
                  <a:pt y="12589" x="2301"/>
                </a:cubicBezTo>
                <a:cubicBezTo>
                  <a:pt y="12514" x="2298"/>
                  <a:pt y="12439" x="2296"/>
                  <a:pt y="12364" x="2293"/>
                </a:cubicBezTo>
                <a:lnTo>
                  <a:pt y="12139" x="2290"/>
                </a:lnTo>
                <a:cubicBezTo>
                  <a:pt y="12058" x="2288"/>
                  <a:pt y="11976" x="2285"/>
                  <a:pt y="11895" x="2283"/>
                </a:cubicBezTo>
                <a:lnTo>
                  <a:pt y="11895" x="22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2" name="Shape 42"/>
          <p:cNvSpPr/>
          <p:nvPr/>
        </p:nvSpPr>
        <p:spPr>
          <a:xfrm>
            <a:off y="5334000" x="2497136"/>
            <a:ext cy="2079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3" name="Shape 43"/>
          <p:cNvSpPr/>
          <p:nvPr/>
        </p:nvSpPr>
        <p:spPr>
          <a:xfrm>
            <a:off y="5334000" x="4995862"/>
            <a:ext cy="207900" cx="19652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4" name="Shape 44"/>
          <p:cNvSpPr/>
          <p:nvPr/>
        </p:nvSpPr>
        <p:spPr>
          <a:xfrm>
            <a:off y="5334000" x="7010400"/>
            <a:ext cy="207900" cx="2133599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5875078" x="1020958"/>
            <a:ext cy="692700" cx="781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1pPr>
            <a:lvl2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2pPr>
            <a:lvl3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3pPr>
            <a:lvl4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4pPr>
            <a:lvl5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5pPr>
            <a:lvl6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6pPr>
            <a:lvl7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="1" sz="1800">
                <a:solidFill>
                  <a:schemeClr val="lt2"/>
                </a:solidFill>
              </a:defRPr>
            </a:lvl7pPr>
            <a:lvl8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="1" sz="1800">
                <a:solidFill>
                  <a:schemeClr val="lt2"/>
                </a:solidFill>
              </a:defRPr>
            </a:lvl8pPr>
            <a:lvl9pPr algn="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="1" sz="18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/>
        </p:nvSpPr>
        <p:spPr>
          <a:xfrm>
            <a:off y="0" x="2413000"/>
            <a:ext cy="207900" cx="2432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8" name="Shape 48"/>
          <p:cNvSpPr/>
          <p:nvPr/>
        </p:nvSpPr>
        <p:spPr>
          <a:xfrm>
            <a:off y="0" x="4911726"/>
            <a:ext cy="207900" cx="1965299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9" name="Shape 49"/>
          <p:cNvSpPr/>
          <p:nvPr/>
        </p:nvSpPr>
        <p:spPr>
          <a:xfrm>
            <a:off y="0" x="6943725"/>
            <a:ext cy="207900" cx="22001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0" name="Shape 50"/>
          <p:cNvSpPr/>
          <p:nvPr/>
        </p:nvSpPr>
        <p:spPr>
          <a:xfrm>
            <a:off y="0" x="0"/>
            <a:ext cy="207900" cx="23463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1" name="Shape 51"/>
          <p:cNvSpPr/>
          <p:nvPr/>
        </p:nvSpPr>
        <p:spPr>
          <a:xfrm>
            <a:off y="6650036" x="0"/>
            <a:ext cy="207900" cx="2432099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2" name="Shape 52"/>
          <p:cNvSpPr/>
          <p:nvPr/>
        </p:nvSpPr>
        <p:spPr>
          <a:xfrm>
            <a:off y="6650036" x="2498725"/>
            <a:ext cy="207900" cx="19652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3" name="Shape 53"/>
          <p:cNvSpPr/>
          <p:nvPr/>
        </p:nvSpPr>
        <p:spPr>
          <a:xfrm>
            <a:off y="6650036" x="4513262"/>
            <a:ext cy="207900" cx="4630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2"/><Relationship Target="../slideLayouts/slideLayout7.xml" Type="http://schemas.openxmlformats.org/officeDocument/2006/relationships/slideLayout" Id="rId1"/><Relationship Target="../slideLayouts/slideLayout10.xml" Type="http://schemas.openxmlformats.org/officeDocument/2006/relationships/slideLayout" Id="rId4"/><Relationship Target="../slideLayouts/slideLayout9.xml" Type="http://schemas.openxmlformats.org/officeDocument/2006/relationships/slideLayout" Id="rId3"/><Relationship Target="../slideLayouts/slideLayout12.xml" Type="http://schemas.openxmlformats.org/officeDocument/2006/relationships/slideLayout" Id="rId6"/><Relationship Target="../slideLayouts/slideLayout11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4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ctrTitle"/>
          </p:nvPr>
        </p:nvSpPr>
        <p:spPr>
          <a:xfrm>
            <a:off y="253482" x="1536958"/>
            <a:ext cy="1947600" cx="78135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Incentive Compatible Reviewing</a:t>
            </a:r>
          </a:p>
        </p:txBody>
      </p:sp>
      <p:sp>
        <p:nvSpPr>
          <p:cNvPr id="74" name="Shape 74"/>
          <p:cNvSpPr txBox="1"/>
          <p:nvPr>
            <p:ph idx="1" type="subTitle"/>
          </p:nvPr>
        </p:nvSpPr>
        <p:spPr>
          <a:xfrm>
            <a:off y="2478857" x="3634266"/>
            <a:ext cy="521100" cx="3167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Erez Karpas</a:t>
            </a:r>
          </a:p>
          <a:p>
            <a:r>
              <a:t/>
            </a:r>
          </a:p>
        </p:txBody>
      </p:sp>
      <p:sp>
        <p:nvSpPr>
          <p:cNvPr id="75" name="Shape 75"/>
          <p:cNvSpPr txBox="1"/>
          <p:nvPr/>
        </p:nvSpPr>
        <p:spPr>
          <a:xfrm>
            <a:off y="5027676" x="3272916"/>
            <a:ext cy="548099" cx="38907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Clr>
                <a:srgbClr val="000000"/>
              </a:buClr>
              <a:buSzPct val="45833"/>
              <a:buFont typeface="Arial"/>
              <a:buNone/>
            </a:pPr>
            <a:r>
              <a:rPr sz="2400" lang="en">
                <a:solidFill>
                  <a:schemeClr val="lt2"/>
                </a:solidFill>
              </a:rPr>
              <a:t>Festivus @ ICAPS 2012</a:t>
            </a:r>
          </a:p>
          <a:p>
            <a:r>
              <a:t/>
            </a:r>
          </a:p>
        </p:txBody>
      </p:sp>
      <p:sp>
        <p:nvSpPr>
          <p:cNvPr id="76" name="Shape 76"/>
          <p:cNvSpPr txBox="1"/>
          <p:nvPr/>
        </p:nvSpPr>
        <p:spPr>
          <a:xfrm>
            <a:off y="3227858" x="1831416"/>
            <a:ext cy="1160999" cx="6773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Clr>
                <a:srgbClr val="000000"/>
              </a:buClr>
              <a:buSzPct val="45833"/>
              <a:buFont typeface="Arial"/>
              <a:buNone/>
            </a:pPr>
            <a:r>
              <a:rPr sz="2400" lang="en" i="1">
                <a:solidFill>
                  <a:schemeClr val="lt2"/>
                </a:solidFill>
              </a:rPr>
              <a:t>Technion-Microsoft Electronic-Commerce </a:t>
            </a:r>
          </a:p>
          <a:p>
            <a:pPr algn="ctr" rtl="0" lvl="0">
              <a:buClr>
                <a:srgbClr val="000000"/>
              </a:buClr>
              <a:buSzPct val="45833"/>
              <a:buFont typeface="Arial"/>
              <a:buNone/>
            </a:pPr>
            <a:r>
              <a:rPr sz="2400" lang="en" i="1">
                <a:solidFill>
                  <a:schemeClr val="lt2"/>
                </a:solidFill>
              </a:rPr>
              <a:t>Research Center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Social welfare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Ensure good papers are accepted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Ensure bad papers are rejected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Ensure ICAPS had a good reputation</a:t>
            </a:r>
          </a:p>
          <a:p>
            <a:r>
              <a:t/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Personal reward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Being on program committees looks good in CV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Early access to innovative research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"You forgot to cite me"</a:t>
            </a:r>
          </a:p>
          <a:p>
            <a:r>
              <a:t/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But - why should we write good reviews?</a:t>
            </a:r>
          </a:p>
          <a:p>
            <a:r>
              <a:t/>
            </a:r>
          </a:p>
        </p:txBody>
      </p:sp>
      <p:sp>
        <p:nvSpPr>
          <p:cNvPr id="82" name="Shape 82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Why We Review Papers?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/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/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/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/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/>
                                        <p:tgtEl>
                                          <p:spTgt spid="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/>
                                        <p:tgtEl>
                                          <p:spTgt spid="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/>
                                        <p:tgtEl>
                                          <p:spTgt spid="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We use game theory to model reviewing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The game is an (over)-simplified model of reality 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We will draw conclusions from the solution of the (over)-simplified game, and apply them to real life</a:t>
            </a:r>
          </a:p>
          <a:p>
            <a:r>
              <a:t/>
            </a:r>
          </a:p>
          <a:p>
            <a:r>
              <a:t/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Economists do it all the time, why cant we?</a:t>
            </a:r>
          </a:p>
        </p:txBody>
      </p:sp>
      <p:sp>
        <p:nvSpPr>
          <p:cNvPr id="88" name="Shape 88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Why Write Good Reviews?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/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Review a single paper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Outcome for the paper is either </a:t>
            </a:r>
            <a:r>
              <a:rPr b="1" lang="en">
                <a:solidFill>
                  <a:srgbClr val="00FF00"/>
                </a:solidFill>
              </a:rPr>
              <a:t>right</a:t>
            </a:r>
            <a:r>
              <a:rPr lang="en"/>
              <a:t> or </a:t>
            </a:r>
            <a:r>
              <a:rPr b="1" lang="en">
                <a:solidFill>
                  <a:srgbClr val="FF0000"/>
                </a:solidFill>
              </a:rPr>
              <a:t>wrong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3 players - the reviewers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Two actions for each player: </a:t>
            </a:r>
            <a:r>
              <a:rPr lang="en">
                <a:latin typeface="Bodoni"/>
                <a:ea typeface="Bodoni"/>
                <a:cs typeface="Bodoni"/>
                <a:sym typeface="Bodoni"/>
              </a:rPr>
              <a:t>SWEAT</a:t>
            </a:r>
            <a:r>
              <a:rPr lang="en"/>
              <a:t> or </a:t>
            </a:r>
            <a:r>
              <a:rPr lang="en">
                <a:latin typeface="Bodoni"/>
                <a:ea typeface="Bodoni"/>
                <a:cs typeface="Bodoni"/>
                <a:sym typeface="Bodoni"/>
              </a:rPr>
              <a:t>COAST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The outcome is </a:t>
            </a:r>
            <a:r>
              <a:rPr b="1" lang="en">
                <a:solidFill>
                  <a:srgbClr val="00FF00"/>
                </a:solidFill>
              </a:rPr>
              <a:t>right </a:t>
            </a:r>
            <a:r>
              <a:rPr lang="en"/>
              <a:t>iff two or more reviewers </a:t>
            </a:r>
            <a:r>
              <a:rPr lang="en">
                <a:latin typeface="Bodoni"/>
                <a:ea typeface="Bodoni"/>
                <a:cs typeface="Bodoni"/>
                <a:sym typeface="Bodoni"/>
              </a:rPr>
              <a:t>SWEAT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Reward for </a:t>
            </a:r>
            <a:r>
              <a:rPr b="1" lang="en">
                <a:solidFill>
                  <a:srgbClr val="00FF00"/>
                </a:solidFill>
              </a:rPr>
              <a:t>right</a:t>
            </a:r>
            <a:r>
              <a:rPr lang="en"/>
              <a:t> outcome:  2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Cost for </a:t>
            </a:r>
            <a:r>
              <a:rPr lang="en">
                <a:latin typeface="Bodoni"/>
                <a:ea typeface="Bodoni"/>
                <a:cs typeface="Bodoni"/>
                <a:sym typeface="Bodoni"/>
              </a:rPr>
              <a:t>SWEAT:</a:t>
            </a:r>
            <a:r>
              <a:rPr lang="en"/>
              <a:t>  1</a:t>
            </a:r>
          </a:p>
          <a:p>
            <a:r>
              <a:t/>
            </a:r>
          </a:p>
        </p:txBody>
      </p:sp>
      <p:sp>
        <p:nvSpPr>
          <p:cNvPr id="94" name="Shape 94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Reviewing Game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Reviewing Game Matrix</a:t>
            </a:r>
          </a:p>
        </p:txBody>
      </p:sp>
      <p:graphicFrame>
        <p:nvGraphicFramePr>
          <p:cNvPr id="100" name="Shape 100"/>
          <p:cNvGraphicFramePr/>
          <p:nvPr/>
        </p:nvGraphicFramePr>
        <p:xfrm>
          <a:off y="1977375" x="2121025"/>
          <a:ext cy="3000000" cx="3000000"/>
        </p:xfrm>
        <a:graphic>
          <a:graphicData uri="http://schemas.openxmlformats.org/drawingml/2006/table">
            <a:tbl>
              <a:tblPr>
                <a:noFill/>
                <a:tableStyleId>{247C02E3-C8A3-41E0-BB3A-749DC190C658}</a:tableStyleId>
              </a:tblPr>
              <a:tblGrid>
                <a:gridCol w="1244650"/>
                <a:gridCol w="1091375"/>
                <a:gridCol w="957275"/>
                <a:gridCol w="918975"/>
              </a:tblGrid>
              <a:tr h="381000">
                <a:tc gridSpan="2" rowSpan="2">
                  <a:txBody>
                    <a:bodyPr>
                      <a:no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rgbClr val="00FFFF"/>
                          </a:solidFill>
                        </a:rPr>
                        <a:t>Reviewer 3</a:t>
                      </a:r>
                      <a:r>
                        <a:rPr lang="en">
                          <a:solidFill>
                            <a:schemeClr val="lt2"/>
                          </a:solidFill>
                        </a:rPr>
                        <a:t> </a:t>
                      </a:r>
                      <a:r>
                        <a:rPr lang="en"/>
                        <a:t>= </a:t>
                      </a:r>
                      <a:r>
                        <a:rPr lang="en">
                          <a:latin typeface="Bodoni"/>
                          <a:ea typeface="Bodoni"/>
                          <a:cs typeface="Bodoni"/>
                          <a:sym typeface="Bodoni"/>
                        </a:rPr>
                        <a:t>SWEAT</a:t>
                      </a:r>
                    </a:p>
                    <a:p>
                      <a:r>
                        <a:t/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 rowSpan="2" hMerge="1"/>
                <a:tc gridSpan="2"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>
                          <a:solidFill>
                            <a:srgbClr val="6AA84F"/>
                          </a:solidFill>
                        </a:rPr>
                        <a:t>Reviewer 2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381000">
                <a:tc gridSpan="2" vMerge="1"/>
                <a:tc hMerge="1" vMerge="1"/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>
                          <a:latin typeface="Bodoni"/>
                          <a:ea typeface="Bodoni"/>
                          <a:cs typeface="Bodoni"/>
                          <a:sym typeface="Bodoni"/>
                        </a:rPr>
                        <a:t>SWEAT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>
                          <a:latin typeface="Bodoni"/>
                          <a:ea typeface="Bodoni"/>
                          <a:cs typeface="Bodoni"/>
                          <a:sym typeface="Bodoni"/>
                        </a:rPr>
                        <a:t>COAST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</a:tr>
              <a:tr h="381000">
                <a:tc rowSpan="2"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Reviewer 1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>
                          <a:latin typeface="Bodoni"/>
                          <a:ea typeface="Bodoni"/>
                          <a:cs typeface="Bodoni"/>
                          <a:sym typeface="Bodoni"/>
                        </a:rPr>
                        <a:t>SWEAT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1</a:t>
                      </a:r>
                      <a:r>
                        <a:rPr lang="en"/>
                        <a:t>    </a:t>
                      </a:r>
                      <a:r>
                        <a:rPr lang="en">
                          <a:solidFill>
                            <a:srgbClr val="6AA84F"/>
                          </a:solidFill>
                        </a:rPr>
                        <a:t>1</a:t>
                      </a:r>
                      <a:r>
                        <a:rPr lang="en"/>
                        <a:t>    </a:t>
                      </a:r>
                      <a:r>
                        <a:rPr lang="en">
                          <a:solidFill>
                            <a:srgbClr val="00FFFF"/>
                          </a:solidFill>
                        </a:rPr>
                        <a:t>1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1</a:t>
                      </a:r>
                      <a:r>
                        <a:rPr lang="en"/>
                        <a:t>    </a:t>
                      </a:r>
                      <a:r>
                        <a:rPr lang="en">
                          <a:solidFill>
                            <a:srgbClr val="6AA84F"/>
                          </a:solidFill>
                        </a:rPr>
                        <a:t>2</a:t>
                      </a:r>
                      <a:r>
                        <a:rPr lang="en"/>
                        <a:t>    </a:t>
                      </a:r>
                      <a:r>
                        <a:rPr lang="en">
                          <a:solidFill>
                            <a:srgbClr val="00FFFF"/>
                          </a:solidFill>
                        </a:rPr>
                        <a:t>1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</a:tr>
              <a:tr h="381000">
                <a:tc vMerge="1"/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>
                          <a:latin typeface="Bodoni"/>
                          <a:ea typeface="Bodoni"/>
                          <a:cs typeface="Bodoni"/>
                          <a:sym typeface="Bodoni"/>
                        </a:rPr>
                        <a:t>COAST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2</a:t>
                      </a:r>
                      <a:r>
                        <a:rPr lang="en"/>
                        <a:t>    </a:t>
                      </a:r>
                      <a:r>
                        <a:rPr lang="en">
                          <a:solidFill>
                            <a:srgbClr val="6AA84F"/>
                          </a:solidFill>
                        </a:rPr>
                        <a:t>1</a:t>
                      </a:r>
                      <a:r>
                        <a:rPr lang="en"/>
                        <a:t>    </a:t>
                      </a:r>
                      <a:r>
                        <a:rPr lang="en">
                          <a:solidFill>
                            <a:srgbClr val="00FFFF"/>
                          </a:solidFill>
                        </a:rPr>
                        <a:t>1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0</a:t>
                      </a:r>
                      <a:r>
                        <a:rPr lang="en"/>
                        <a:t>    </a:t>
                      </a:r>
                      <a:r>
                        <a:rPr lang="en">
                          <a:solidFill>
                            <a:srgbClr val="6AA84F"/>
                          </a:solidFill>
                        </a:rPr>
                        <a:t>0</a:t>
                      </a:r>
                      <a:r>
                        <a:rPr lang="en"/>
                        <a:t>   </a:t>
                      </a:r>
                      <a:r>
                        <a:rPr lang="en">
                          <a:solidFill>
                            <a:srgbClr val="00FFFF"/>
                          </a:solidFill>
                        </a:rPr>
                        <a:t>-1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Shape 101"/>
          <p:cNvGraphicFramePr/>
          <p:nvPr/>
        </p:nvGraphicFramePr>
        <p:xfrm>
          <a:off y="3873000" x="2121025"/>
          <a:ext cy="3000000" cx="3000000"/>
        </p:xfrm>
        <a:graphic>
          <a:graphicData uri="http://schemas.openxmlformats.org/drawingml/2006/table">
            <a:tbl>
              <a:tblPr>
                <a:noFill/>
                <a:tableStyleId>{A8103AE9-629B-490D-B08B-69A13B249E6D}</a:tableStyleId>
              </a:tblPr>
              <a:tblGrid>
                <a:gridCol w="1244650"/>
                <a:gridCol w="1091375"/>
                <a:gridCol w="957275"/>
                <a:gridCol w="918975"/>
              </a:tblGrid>
              <a:tr h="381000">
                <a:tc gridSpan="2" rowSpan="2">
                  <a:txBody>
                    <a:bodyPr>
                      <a:no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rgbClr val="00FFFF"/>
                          </a:solidFill>
                        </a:rPr>
                        <a:t>Reviewer 3</a:t>
                      </a:r>
                      <a:r>
                        <a:rPr lang="en">
                          <a:solidFill>
                            <a:schemeClr val="lt2"/>
                          </a:solidFill>
                        </a:rPr>
                        <a:t> </a:t>
                      </a:r>
                      <a:r>
                        <a:rPr lang="en"/>
                        <a:t>= </a:t>
                      </a:r>
                      <a:r>
                        <a:rPr lang="en">
                          <a:latin typeface="Bodoni"/>
                          <a:ea typeface="Bodoni"/>
                          <a:cs typeface="Bodoni"/>
                          <a:sym typeface="Bodoni"/>
                        </a:rPr>
                        <a:t>COAST</a:t>
                      </a:r>
                    </a:p>
                    <a:p>
                      <a:r>
                        <a:t/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 rowSpan="2" hMerge="1"/>
                <a:tc gridSpan="2">
                  <a:txBody>
                    <a:bodyPr>
                      <a:no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rgbClr val="6AA84F"/>
                          </a:solidFill>
                        </a:rPr>
                        <a:t>Reviewer 2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381000">
                <a:tc gridSpan="2" vMerge="1"/>
                <a:tc hMerge="1" vMerge="1"/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latin typeface="Bodoni"/>
                          <a:ea typeface="Bodoni"/>
                          <a:cs typeface="Bodoni"/>
                          <a:sym typeface="Bodoni"/>
                        </a:rPr>
                        <a:t>SWEAT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latin typeface="Bodoni"/>
                          <a:ea typeface="Bodoni"/>
                          <a:cs typeface="Bodoni"/>
                          <a:sym typeface="Bodoni"/>
                        </a:rPr>
                        <a:t>COAST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</a:tr>
              <a:tr h="381000">
                <a:tc rowSpan="2">
                  <a:txBody>
                    <a:bodyPr>
                      <a:no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Reviewer 1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latin typeface="Bodoni"/>
                          <a:ea typeface="Bodoni"/>
                          <a:cs typeface="Bodoni"/>
                          <a:sym typeface="Bodoni"/>
                        </a:rPr>
                        <a:t>SWEAT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1</a:t>
                      </a:r>
                      <a:r>
                        <a:rPr lang="en"/>
                        <a:t>    </a:t>
                      </a:r>
                      <a:r>
                        <a:rPr lang="en">
                          <a:solidFill>
                            <a:srgbClr val="6AA84F"/>
                          </a:solidFill>
                        </a:rPr>
                        <a:t>1</a:t>
                      </a:r>
                      <a:r>
                        <a:rPr lang="en"/>
                        <a:t>    </a:t>
                      </a:r>
                      <a:r>
                        <a:rPr lang="en">
                          <a:solidFill>
                            <a:srgbClr val="00FFFF"/>
                          </a:solidFill>
                        </a:rPr>
                        <a:t>2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-1</a:t>
                      </a:r>
                      <a:r>
                        <a:rPr lang="en"/>
                        <a:t>   </a:t>
                      </a:r>
                      <a:r>
                        <a:rPr lang="en">
                          <a:solidFill>
                            <a:srgbClr val="6AA84F"/>
                          </a:solidFill>
                        </a:rPr>
                        <a:t>0</a:t>
                      </a:r>
                      <a:r>
                        <a:rPr lang="en"/>
                        <a:t>    </a:t>
                      </a:r>
                      <a:r>
                        <a:rPr lang="en">
                          <a:solidFill>
                            <a:srgbClr val="00FFFF"/>
                          </a:solidFill>
                        </a:rPr>
                        <a:t>0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</a:tr>
              <a:tr h="381000">
                <a:tc vMerge="1"/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latin typeface="Bodoni"/>
                          <a:ea typeface="Bodoni"/>
                          <a:cs typeface="Bodoni"/>
                          <a:sym typeface="Bodoni"/>
                        </a:rPr>
                        <a:t>COAST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0</a:t>
                      </a:r>
                      <a:r>
                        <a:rPr lang="en"/>
                        <a:t>   </a:t>
                      </a:r>
                      <a:r>
                        <a:rPr lang="en">
                          <a:solidFill>
                            <a:srgbClr val="6AA84F"/>
                          </a:solidFill>
                        </a:rPr>
                        <a:t>-1</a:t>
                      </a:r>
                      <a:r>
                        <a:rPr lang="en"/>
                        <a:t>    </a:t>
                      </a:r>
                      <a:r>
                        <a:rPr lang="en">
                          <a:solidFill>
                            <a:srgbClr val="00FFFF"/>
                          </a:solidFill>
                        </a:rPr>
                        <a:t>0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2"/>
                          </a:solidFill>
                        </a:rPr>
                        <a:t> 0</a:t>
                      </a:r>
                      <a:r>
                        <a:rPr lang="en"/>
                        <a:t>   </a:t>
                      </a:r>
                      <a:r>
                        <a:rPr lang="en">
                          <a:solidFill>
                            <a:srgbClr val="6AA84F"/>
                          </a:solidFill>
                        </a:rPr>
                        <a:t>0</a:t>
                      </a:r>
                      <a:r>
                        <a:rPr lang="en"/>
                        <a:t>    </a:t>
                      </a:r>
                      <a:r>
                        <a:rPr lang="en">
                          <a:solidFill>
                            <a:srgbClr val="00FFFF"/>
                          </a:solidFill>
                        </a:rPr>
                        <a:t>0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cxnSp>
        <p:nvCxnSpPr>
          <p:cNvPr id="102" name="Shape 102"/>
          <p:cNvCxnSpPr/>
          <p:nvPr/>
        </p:nvCxnSpPr>
        <p:spPr>
          <a:xfrm flipH="1">
            <a:off y="3831275" x="6072774"/>
            <a:ext cy="1331400" cx="967200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03" name="Shape 103"/>
          <p:cNvCxnSpPr/>
          <p:nvPr/>
        </p:nvCxnSpPr>
        <p:spPr>
          <a:xfrm rot="10800000">
            <a:off y="2988425" x="6245049"/>
            <a:ext cy="775799" cx="766200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04" name="Shape 104"/>
          <p:cNvCxnSpPr>
            <a:endCxn id="105" idx="3"/>
          </p:cNvCxnSpPr>
          <p:nvPr/>
        </p:nvCxnSpPr>
        <p:spPr>
          <a:xfrm rot="10800000">
            <a:off y="3331149" x="5334873"/>
            <a:ext cy="461699" cx="1666799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06" name="Shape 106"/>
          <p:cNvCxnSpPr>
            <a:endCxn id="107" idx="3"/>
          </p:cNvCxnSpPr>
          <p:nvPr/>
        </p:nvCxnSpPr>
        <p:spPr>
          <a:xfrm flipH="1">
            <a:off y="3812125" x="5373399"/>
            <a:ext cy="1047899" cx="1647299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08" name="Shape 108"/>
          <p:cNvSpPr txBox="1"/>
          <p:nvPr/>
        </p:nvSpPr>
        <p:spPr>
          <a:xfrm>
            <a:off y="3578800" x="7020825"/>
            <a:ext cy="457200" cx="956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solidFill>
                  <a:schemeClr val="accent1"/>
                </a:solidFill>
              </a:rPr>
              <a:t>Equilibria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y="2122025" x="7011254"/>
            <a:ext cy="457200" cx="17997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chemeClr val="lt2"/>
                </a:solidFill>
              </a:rPr>
              <a:t>Desired Outcome</a:t>
            </a:r>
          </a:p>
        </p:txBody>
      </p:sp>
      <p:sp>
        <p:nvSpPr>
          <p:cNvPr id="110" name="Shape 110"/>
          <p:cNvSpPr/>
          <p:nvPr/>
        </p:nvSpPr>
        <p:spPr>
          <a:xfrm>
            <a:off y="2770650" x="4459173"/>
            <a:ext cy="329999" cx="875700"/>
          </a:xfrm>
          <a:prstGeom prst="rect">
            <a:avLst/>
          </a:prstGeom>
          <a:noFill/>
          <a:ln w="381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5" name="Shape 105"/>
          <p:cNvSpPr/>
          <p:nvPr/>
        </p:nvSpPr>
        <p:spPr>
          <a:xfrm>
            <a:off y="3166150" x="4459173"/>
            <a:ext cy="329999" cx="875700"/>
          </a:xfrm>
          <a:prstGeom prst="rect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7" name="Shape 107"/>
          <p:cNvSpPr/>
          <p:nvPr/>
        </p:nvSpPr>
        <p:spPr>
          <a:xfrm>
            <a:off y="4695025" x="4478500"/>
            <a:ext cy="329999" cx="894899"/>
          </a:xfrm>
          <a:prstGeom prst="rect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1" name="Shape 111"/>
          <p:cNvSpPr/>
          <p:nvPr/>
        </p:nvSpPr>
        <p:spPr>
          <a:xfrm>
            <a:off y="5103075" x="5436350"/>
            <a:ext cy="281999" cx="808800"/>
          </a:xfrm>
          <a:prstGeom prst="rect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2" name="Shape 112"/>
          <p:cNvSpPr/>
          <p:nvPr/>
        </p:nvSpPr>
        <p:spPr>
          <a:xfrm>
            <a:off y="2828121" x="5436350"/>
            <a:ext cy="272400" cx="808800"/>
          </a:xfrm>
          <a:prstGeom prst="rect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cxnSp>
        <p:nvCxnSpPr>
          <p:cNvPr id="113" name="Shape 113"/>
          <p:cNvCxnSpPr>
            <a:stCxn id="109" idx="1"/>
          </p:cNvCxnSpPr>
          <p:nvPr/>
        </p:nvCxnSpPr>
        <p:spPr>
          <a:xfrm flipH="1">
            <a:off y="2350625" x="5143454"/>
            <a:ext cy="484500" cx="1867800"/>
          </a:xfrm>
          <a:prstGeom prst="straightConnector1">
            <a:avLst/>
          </a:prstGeom>
          <a:noFill/>
          <a:ln w="38100" cap="flat">
            <a:solidFill>
              <a:schemeClr val="lt2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y="1579562" x="854948"/>
            <a:ext cy="4988100" cx="7831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The desired outcome is not in equilibrium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One of the reviewers will </a:t>
            </a:r>
            <a:r>
              <a:rPr lang="en">
                <a:latin typeface="Bodoni"/>
                <a:ea typeface="Bodoni"/>
                <a:cs typeface="Bodoni"/>
                <a:sym typeface="Bodoni"/>
              </a:rPr>
              <a:t>COAST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Which reviewer?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The proposed solution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Reward </a:t>
            </a:r>
            <a:r>
              <a:rPr u="sng" lang="en"/>
              <a:t>good</a:t>
            </a:r>
            <a:r>
              <a:rPr lang="en"/>
              <a:t> reviewers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The best reviewer award is a good start, but there's only one</a:t>
            </a:r>
          </a:p>
          <a:p>
            <a:pPr rtl="0" lvl="1" indent="-381000" marL="914400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How about - a free beer to all good reviewers?</a:t>
            </a:r>
          </a:p>
          <a:p>
            <a:pPr rtl="0" lvl="0" indent="-419100" marL="4572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People will do more for a free beer than for enough money for 2 beers</a:t>
            </a:r>
          </a:p>
          <a:p>
            <a:r>
              <a:t/>
            </a:r>
          </a:p>
        </p:txBody>
      </p:sp>
      <p:sp>
        <p:nvSpPr>
          <p:cNvPr id="119" name="Shape 119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Summary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y="216537" x="854948"/>
            <a:ext cy="1143000" cx="7831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For A Free Beer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923763" x="3637659"/>
            <a:ext cy="3788336" cx="5049087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/>
          <p:nvPr>
            <p:ph idx="1" type="body"/>
          </p:nvPr>
        </p:nvSpPr>
        <p:spPr>
          <a:xfrm>
            <a:off y="3669312" x="701398"/>
            <a:ext cy="793200" cx="4147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I have gone swimming</a:t>
            </a:r>
          </a:p>
        </p:txBody>
      </p:sp>
      <p:sp>
        <p:nvSpPr>
          <p:cNvPr id="127" name="Shape 127"/>
          <p:cNvSpPr txBox="1"/>
          <p:nvPr>
            <p:ph idx="2" type="body"/>
          </p:nvPr>
        </p:nvSpPr>
        <p:spPr>
          <a:xfrm>
            <a:off y="4300537" x="769648"/>
            <a:ext cy="793200" cx="3108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in Antarctica</a:t>
            </a:r>
          </a:p>
        </p:txBody>
      </p:sp>
      <p:sp>
        <p:nvSpPr>
          <p:cNvPr id="128" name="Shape 128"/>
          <p:cNvSpPr txBox="1"/>
          <p:nvPr>
            <p:ph idx="3" type="body"/>
          </p:nvPr>
        </p:nvSpPr>
        <p:spPr>
          <a:xfrm>
            <a:off y="1731962" x="769648"/>
            <a:ext cy="793200" cx="7371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I tricked the DC into thinking 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y="2292952" x="854948"/>
            <a:ext cy="697200" cx="6667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sz="3000" lang="en">
                <a:solidFill>
                  <a:schemeClr val="lt2"/>
                </a:solidFill>
              </a:rPr>
              <a:t>I wrote an awesome paper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23" fill="hold" presetSubtype="16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/>
        </p:nvSpPr>
        <p:spPr>
          <a:xfrm>
            <a:off y="2592150" x="722250"/>
            <a:ext cy="1673700" cx="76994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9600" lang="en">
                <a:solidFill>
                  <a:srgbClr val="FFE599"/>
                </a:solidFill>
              </a:rPr>
              <a:t>THANK YOU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