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77" r:id="rId2"/>
    <p:sldId id="362" r:id="rId3"/>
    <p:sldId id="363" r:id="rId4"/>
    <p:sldId id="364" r:id="rId5"/>
    <p:sldId id="366" r:id="rId6"/>
    <p:sldId id="365" r:id="rId7"/>
    <p:sldId id="369" r:id="rId8"/>
    <p:sldId id="559" r:id="rId9"/>
    <p:sldId id="5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EA4C-0C7C-41FE-9188-719530C1ABAF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A1F3F-2E94-49D6-AE6E-3035A6390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3EDBD-D564-44EA-8BEA-928FD8E1AC0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46F82-965D-4926-A6EA-E745C55F516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5DA15-8D68-4AC6-A741-1A9CC4709DA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3D055-2019-46AE-8C3F-2B45FAF22B2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ICAPS community needs to reach out more to other “decision-making” communities in order to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ducate others on how our techniques can help them to solve their problems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ducate ourselves on how other techniques can help us to solve our problems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nform others on what artificial intelligence and planning is all about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Artificial Intelligence</a:t>
            </a:r>
          </a:p>
        </p:txBody>
      </p:sp>
      <p:pic>
        <p:nvPicPr>
          <p:cNvPr id="17411" name="Content Placeholder 3" descr="agent-environment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3505200"/>
            <a:ext cx="4997450" cy="317658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  <a:cs typeface="+mn-cs"/>
              </a:rPr>
              <a:t>… a rational agent should select an action that is expected to maximize its performance measure …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211638" y="3200400"/>
            <a:ext cx="25177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Artificial Intelligence: A Modern Approach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25" y="157163"/>
            <a:ext cx="1430338" cy="1852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Artificial Intelligence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4.1. Local Search Algorithms and Optimization Problems ... 120 </a:t>
            </a:r>
            <a:br>
              <a:rPr lang="en-US" sz="1800" smtClean="0"/>
            </a:br>
            <a:r>
              <a:rPr lang="en-US" sz="1800" smtClean="0"/>
              <a:t>      4.1.1. Hill-climbing search ... 122 </a:t>
            </a:r>
            <a:br>
              <a:rPr lang="en-US" sz="1800" smtClean="0"/>
            </a:br>
            <a:r>
              <a:rPr lang="en-US" sz="1800" smtClean="0"/>
              <a:t>      4.1.2. Simulated annealing ... 125 </a:t>
            </a:r>
            <a:br>
              <a:rPr lang="en-US" sz="1800" smtClean="0"/>
            </a:br>
            <a:r>
              <a:rPr lang="en-US" sz="1800" smtClean="0"/>
              <a:t>      4.1.3. Local beam search ... 125 </a:t>
            </a:r>
            <a:br>
              <a:rPr lang="en-US" sz="1800" smtClean="0"/>
            </a:br>
            <a:r>
              <a:rPr lang="en-US" sz="1800" smtClean="0"/>
              <a:t>      4.1.4. Genetic algorithms ... 126 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25" y="157163"/>
            <a:ext cx="1430338" cy="1852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Artificial Intelligence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16.1. Combining Beliefs and Desires under Uncertainty ... 610 </a:t>
            </a:r>
            <a:br>
              <a:rPr lang="en-US" sz="1800" smtClean="0"/>
            </a:br>
            <a:r>
              <a:rPr lang="en-US" sz="1800" smtClean="0"/>
              <a:t>16.2. The Basis of Utility Theory ... 611 </a:t>
            </a:r>
            <a:br>
              <a:rPr lang="en-US" sz="1800" smtClean="0"/>
            </a:br>
            <a:r>
              <a:rPr lang="en-US" sz="1800" smtClean="0"/>
              <a:t>      16.2.1. Constraints on rational preferences ... 612 </a:t>
            </a:r>
            <a:br>
              <a:rPr lang="en-US" sz="1800" smtClean="0"/>
            </a:br>
            <a:r>
              <a:rPr lang="en-US" sz="1800" smtClean="0"/>
              <a:t>      16.2.2. Preferences lead to utility ... 613 </a:t>
            </a:r>
            <a:br>
              <a:rPr lang="en-US" sz="1800" smtClean="0"/>
            </a:br>
            <a:r>
              <a:rPr lang="en-US" sz="1800" smtClean="0"/>
              <a:t>16.3. Utility Functions ... 615 </a:t>
            </a:r>
            <a:br>
              <a:rPr lang="en-US" sz="1800" smtClean="0"/>
            </a:br>
            <a:r>
              <a:rPr lang="en-US" sz="1800" smtClean="0"/>
              <a:t>      16.3.1. Utility assessment and utility scales ... 615 </a:t>
            </a:r>
            <a:br>
              <a:rPr lang="en-US" sz="1800" smtClean="0"/>
            </a:br>
            <a:r>
              <a:rPr lang="en-US" sz="1800" smtClean="0"/>
              <a:t>      16.3.2. The utility of money ... 616 </a:t>
            </a:r>
            <a:br>
              <a:rPr lang="en-US" sz="1800" smtClean="0"/>
            </a:br>
            <a:r>
              <a:rPr lang="en-US" sz="1800" smtClean="0"/>
              <a:t>      16.3.3. Expected utility and post-decision disappointment ... 618 </a:t>
            </a:r>
            <a:br>
              <a:rPr lang="en-US" sz="1800" smtClean="0"/>
            </a:br>
            <a:r>
              <a:rPr lang="en-US" sz="1800" smtClean="0"/>
              <a:t>      16.3.4. Human judgment and irrationality ... 619 </a:t>
            </a:r>
            <a:br>
              <a:rPr lang="en-US" sz="1800" smtClean="0"/>
            </a:br>
            <a:r>
              <a:rPr lang="en-US" sz="1800" smtClean="0"/>
              <a:t>16.4. Multiattribute Utility Functions ... 622 </a:t>
            </a:r>
            <a:br>
              <a:rPr lang="en-US" sz="1800" smtClean="0"/>
            </a:br>
            <a:r>
              <a:rPr lang="en-US" sz="1800" smtClean="0"/>
              <a:t>      16.4.1. Dominance ... 622 </a:t>
            </a:r>
            <a:br>
              <a:rPr lang="en-US" sz="1800" smtClean="0"/>
            </a:br>
            <a:r>
              <a:rPr lang="en-US" sz="1800" smtClean="0"/>
              <a:t>      16.4.2. Preference structure and multiattribute utility ... 624 </a:t>
            </a:r>
            <a:br>
              <a:rPr lang="en-US" sz="1800" smtClean="0"/>
            </a:br>
            <a:r>
              <a:rPr lang="en-US" sz="1800" smtClean="0"/>
              <a:t>16.5. Decision Networks ... 626 </a:t>
            </a:r>
            <a:br>
              <a:rPr lang="en-US" sz="1800" smtClean="0"/>
            </a:br>
            <a:r>
              <a:rPr lang="en-US" sz="1800" smtClean="0"/>
              <a:t>      16.5.1. Representing a decision problem with a decision network ... 626 </a:t>
            </a:r>
            <a:br>
              <a:rPr lang="en-US" sz="1800" smtClean="0"/>
            </a:br>
            <a:r>
              <a:rPr lang="en-US" sz="1800" smtClean="0"/>
              <a:t>      16.5.2. Evaluating decision networks ... 628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25" y="157163"/>
            <a:ext cx="1430338" cy="1852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Artificial Intelligence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17.5. Decisions with Multiple Agents: Game Theory ... 666 </a:t>
            </a:r>
            <a:br>
              <a:rPr lang="en-US" sz="1800" smtClean="0"/>
            </a:br>
            <a:r>
              <a:rPr lang="en-US" sz="1800" smtClean="0"/>
              <a:t>      17.5.1. Single-move games ... 667 </a:t>
            </a:r>
            <a:br>
              <a:rPr lang="en-US" sz="1800" smtClean="0"/>
            </a:br>
            <a:r>
              <a:rPr lang="en-US" sz="1800" smtClean="0"/>
              <a:t>      17.5.2. Repeated games ... 673 </a:t>
            </a:r>
            <a:br>
              <a:rPr lang="en-US" sz="1800" smtClean="0"/>
            </a:br>
            <a:r>
              <a:rPr lang="en-US" sz="1800" smtClean="0"/>
              <a:t>      17.5.3. Sequential games ... 674 </a:t>
            </a:r>
          </a:p>
          <a:p>
            <a:pPr eaLnBrk="1" hangingPunct="1"/>
            <a:r>
              <a:rPr lang="en-US" sz="1800" smtClean="0"/>
              <a:t>17.6. Mechanism Design ... 679 </a:t>
            </a:r>
            <a:br>
              <a:rPr lang="en-US" sz="1800" smtClean="0"/>
            </a:br>
            <a:r>
              <a:rPr lang="en-US" sz="1800" smtClean="0"/>
              <a:t>      17.6.1. Auctions ... 679 </a:t>
            </a:r>
            <a:br>
              <a:rPr lang="en-US" sz="1800" smtClean="0"/>
            </a:br>
            <a:r>
              <a:rPr lang="en-US" sz="1800" smtClean="0"/>
              <a:t>      17.6.2. Common goods ... 683 </a:t>
            </a:r>
            <a:br>
              <a:rPr lang="en-US" sz="1800" smtClean="0"/>
            </a:br>
            <a:endParaRPr lang="en-US" sz="1800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25" y="157163"/>
            <a:ext cx="1430338" cy="1852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Artificial Intelligence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17.1. Sequential Decision Problems ... 645 </a:t>
            </a:r>
            <a:br>
              <a:rPr lang="en-US" sz="1800" smtClean="0"/>
            </a:br>
            <a:r>
              <a:rPr lang="en-US" sz="1800" smtClean="0"/>
              <a:t>      17.1.1. Utilities over time ... 648 </a:t>
            </a:r>
            <a:br>
              <a:rPr lang="en-US" sz="1800" smtClean="0"/>
            </a:br>
            <a:r>
              <a:rPr lang="en-US" sz="1800" smtClean="0"/>
              <a:t>      17.1.2. Optimal policies and the utilities of states ... 650 </a:t>
            </a:r>
            <a:br>
              <a:rPr lang="en-US" sz="1800" smtClean="0"/>
            </a:br>
            <a:r>
              <a:rPr lang="en-US" sz="1800" smtClean="0"/>
              <a:t>17.2. Value Iteration ... 652 </a:t>
            </a:r>
            <a:br>
              <a:rPr lang="en-US" sz="1800" smtClean="0"/>
            </a:br>
            <a:r>
              <a:rPr lang="en-US" sz="1800" smtClean="0"/>
              <a:t>      17.2.1. The Bellman equation for utilities ... 652 </a:t>
            </a:r>
            <a:br>
              <a:rPr lang="en-US" sz="1800" smtClean="0"/>
            </a:br>
            <a:r>
              <a:rPr lang="en-US" sz="1800" smtClean="0"/>
              <a:t>      17.2.2. The value iteration algorithm ... 652 </a:t>
            </a:r>
            <a:br>
              <a:rPr lang="en-US" sz="1800" smtClean="0"/>
            </a:br>
            <a:r>
              <a:rPr lang="en-US" sz="1800" smtClean="0"/>
              <a:t>      17.2.3. Convergence of value iteration ... 654 </a:t>
            </a:r>
            <a:br>
              <a:rPr lang="en-US" sz="1800" smtClean="0"/>
            </a:br>
            <a:r>
              <a:rPr lang="en-US" sz="1800" smtClean="0"/>
              <a:t>17.3. Policy Iteration ... 656 </a:t>
            </a:r>
            <a:br>
              <a:rPr lang="en-US" sz="1800" smtClean="0"/>
            </a:br>
            <a:r>
              <a:rPr lang="en-US" sz="1800" smtClean="0"/>
              <a:t>17.4. Partially Observable MDPs ... 658 </a:t>
            </a:r>
            <a:br>
              <a:rPr lang="en-US" sz="1800" smtClean="0"/>
            </a:br>
            <a:r>
              <a:rPr lang="en-US" sz="1800" smtClean="0"/>
              <a:t>      17.4.1. Definition of POMDPs ... 658 </a:t>
            </a:r>
            <a:br>
              <a:rPr lang="en-US" sz="1800" smtClean="0"/>
            </a:br>
            <a:r>
              <a:rPr lang="en-US" sz="1800" smtClean="0"/>
              <a:t>      17.4.2. Value iteration for POMDPs ... 660 </a:t>
            </a:r>
            <a:br>
              <a:rPr lang="en-US" sz="1800" smtClean="0"/>
            </a:br>
            <a:r>
              <a:rPr lang="en-US" sz="1800" smtClean="0"/>
              <a:t>      17.4.3. Online agents for POMDPs ... 664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25" y="157163"/>
            <a:ext cx="1430338" cy="1852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of Making Good Decisions</a:t>
            </a:r>
            <a:br>
              <a:rPr lang="en-US" dirty="0" smtClean="0"/>
            </a:br>
            <a:r>
              <a:rPr lang="en-US" dirty="0" smtClean="0"/>
              <a:t>(by optimizing a given objective function)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Operations Research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Decision Theory</a:t>
            </a:r>
            <a:endParaRPr lang="en-US" dirty="0"/>
          </a:p>
          <a:p>
            <a:pPr lvl="1"/>
            <a:r>
              <a:rPr lang="en-US" dirty="0" smtClean="0"/>
              <a:t>Control Theory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and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of Making Good Decisions</a:t>
            </a:r>
            <a:br>
              <a:rPr lang="en-US" dirty="0" smtClean="0"/>
            </a:br>
            <a:r>
              <a:rPr lang="en-US" dirty="0" smtClean="0"/>
              <a:t>(by optimizing a given objective function)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Operations Research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CPAIOR: International Conference on Integration of AI and OR Techniques in Constraint Programming for Combinatorial </a:t>
            </a:r>
            <a:r>
              <a:rPr lang="en-US" smtClean="0"/>
              <a:t>Optimization </a:t>
            </a:r>
            <a:r>
              <a:rPr lang="en-US" smtClean="0"/>
              <a:t>Problems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Joint summer schools with other communities</a:t>
            </a:r>
          </a:p>
          <a:p>
            <a:r>
              <a:rPr lang="en-US" dirty="0" smtClean="0"/>
              <a:t>Joint workshops with other communities</a:t>
            </a:r>
          </a:p>
          <a:p>
            <a:r>
              <a:rPr lang="en-US" dirty="0" smtClean="0"/>
              <a:t>Invited ICAPS speakers from other communities</a:t>
            </a:r>
          </a:p>
          <a:p>
            <a:r>
              <a:rPr lang="en-US" dirty="0" smtClean="0"/>
              <a:t>Sessions on planning at other conferences</a:t>
            </a:r>
          </a:p>
          <a:p>
            <a:r>
              <a:rPr lang="en-US" dirty="0" smtClean="0"/>
              <a:t>Send targeted information material to other communities (e.g. dissertation abstracts)</a:t>
            </a:r>
          </a:p>
          <a:p>
            <a:r>
              <a:rPr lang="en-US" dirty="0" smtClean="0"/>
              <a:t>… (your ideas here) 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193</Words>
  <Application>Microsoft Office PowerPoint</Application>
  <PresentationFormat>On-screen Show (4:3)</PresentationFormat>
  <Paragraphs>41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Artificial Intelligence</vt:lpstr>
      <vt:lpstr>Artificial Intelligence</vt:lpstr>
      <vt:lpstr>Artificial Intelligence</vt:lpstr>
      <vt:lpstr>Artificial Intelligence</vt:lpstr>
      <vt:lpstr>Artificial Intelligence</vt:lpstr>
      <vt:lpstr>Making Good Decisions</vt:lpstr>
      <vt:lpstr>AI and OR</vt:lpstr>
      <vt:lpstr>What to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skoenig</dc:creator>
  <cp:lastModifiedBy>Sven Koenig</cp:lastModifiedBy>
  <cp:revision>201</cp:revision>
  <dcterms:created xsi:type="dcterms:W3CDTF">2006-08-16T00:00:00Z</dcterms:created>
  <dcterms:modified xsi:type="dcterms:W3CDTF">2012-06-28T22:25:02Z</dcterms:modified>
</cp:coreProperties>
</file>